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pptx" ContentType="application/vnd.openxmlformats-officedocument.presentationml.presentation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31" r:id="rId1"/>
  </p:sldMasterIdLst>
  <p:notesMasterIdLst>
    <p:notesMasterId r:id="rId34"/>
  </p:notesMasterIdLst>
  <p:handoutMasterIdLst>
    <p:handoutMasterId r:id="rId35"/>
  </p:handoutMasterIdLst>
  <p:sldIdLst>
    <p:sldId id="257" r:id="rId2"/>
    <p:sldId id="356" r:id="rId3"/>
    <p:sldId id="367" r:id="rId4"/>
    <p:sldId id="389" r:id="rId5"/>
    <p:sldId id="394" r:id="rId6"/>
    <p:sldId id="387" r:id="rId7"/>
    <p:sldId id="370" r:id="rId8"/>
    <p:sldId id="372" r:id="rId9"/>
    <p:sldId id="359" r:id="rId10"/>
    <p:sldId id="395" r:id="rId11"/>
    <p:sldId id="383" r:id="rId12"/>
    <p:sldId id="384" r:id="rId13"/>
    <p:sldId id="382" r:id="rId14"/>
    <p:sldId id="385" r:id="rId15"/>
    <p:sldId id="386" r:id="rId16"/>
    <p:sldId id="368" r:id="rId17"/>
    <p:sldId id="369" r:id="rId18"/>
    <p:sldId id="380" r:id="rId19"/>
    <p:sldId id="404" r:id="rId20"/>
    <p:sldId id="361" r:id="rId21"/>
    <p:sldId id="378" r:id="rId22"/>
    <p:sldId id="379" r:id="rId23"/>
    <p:sldId id="397" r:id="rId24"/>
    <p:sldId id="362" r:id="rId25"/>
    <p:sldId id="399" r:id="rId26"/>
    <p:sldId id="401" r:id="rId27"/>
    <p:sldId id="402" r:id="rId28"/>
    <p:sldId id="405" r:id="rId29"/>
    <p:sldId id="398" r:id="rId30"/>
    <p:sldId id="403" r:id="rId31"/>
    <p:sldId id="406" r:id="rId32"/>
    <p:sldId id="355" r:id="rId33"/>
  </p:sldIdLst>
  <p:sldSz cx="9144000" cy="6858000" type="screen4x3"/>
  <p:notesSz cx="6662738" cy="9832975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3600" b="1" kern="1200">
        <a:solidFill>
          <a:schemeClr val="tx2"/>
        </a:solidFill>
        <a:latin typeface="AvantGarde Bk BT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3600" b="1" kern="1200">
        <a:solidFill>
          <a:schemeClr val="tx2"/>
        </a:solidFill>
        <a:latin typeface="AvantGarde Bk BT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3600" b="1" kern="1200">
        <a:solidFill>
          <a:schemeClr val="tx2"/>
        </a:solidFill>
        <a:latin typeface="AvantGarde Bk BT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3600" b="1" kern="1200">
        <a:solidFill>
          <a:schemeClr val="tx2"/>
        </a:solidFill>
        <a:latin typeface="AvantGarde Bk BT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3600" b="1" kern="1200">
        <a:solidFill>
          <a:schemeClr val="tx2"/>
        </a:solidFill>
        <a:latin typeface="AvantGarde Bk BT" pitchFamily="34" charset="0"/>
        <a:ea typeface="+mn-ea"/>
        <a:cs typeface="+mn-cs"/>
      </a:defRPr>
    </a:lvl5pPr>
    <a:lvl6pPr marL="2286000" algn="l" defTabSz="914400" rtl="0" eaLnBrk="1" latinLnBrk="0" hangingPunct="1">
      <a:defRPr sz="3600" b="1" kern="1200">
        <a:solidFill>
          <a:schemeClr val="tx2"/>
        </a:solidFill>
        <a:latin typeface="AvantGarde Bk BT" pitchFamily="34" charset="0"/>
        <a:ea typeface="+mn-ea"/>
        <a:cs typeface="+mn-cs"/>
      </a:defRPr>
    </a:lvl6pPr>
    <a:lvl7pPr marL="2743200" algn="l" defTabSz="914400" rtl="0" eaLnBrk="1" latinLnBrk="0" hangingPunct="1">
      <a:defRPr sz="3600" b="1" kern="1200">
        <a:solidFill>
          <a:schemeClr val="tx2"/>
        </a:solidFill>
        <a:latin typeface="AvantGarde Bk BT" pitchFamily="34" charset="0"/>
        <a:ea typeface="+mn-ea"/>
        <a:cs typeface="+mn-cs"/>
      </a:defRPr>
    </a:lvl7pPr>
    <a:lvl8pPr marL="3200400" algn="l" defTabSz="914400" rtl="0" eaLnBrk="1" latinLnBrk="0" hangingPunct="1">
      <a:defRPr sz="3600" b="1" kern="1200">
        <a:solidFill>
          <a:schemeClr val="tx2"/>
        </a:solidFill>
        <a:latin typeface="AvantGarde Bk BT" pitchFamily="34" charset="0"/>
        <a:ea typeface="+mn-ea"/>
        <a:cs typeface="+mn-cs"/>
      </a:defRPr>
    </a:lvl8pPr>
    <a:lvl9pPr marL="3657600" algn="l" defTabSz="914400" rtl="0" eaLnBrk="1" latinLnBrk="0" hangingPunct="1">
      <a:defRPr sz="3600" b="1" kern="1200">
        <a:solidFill>
          <a:schemeClr val="tx2"/>
        </a:solidFill>
        <a:latin typeface="AvantGarde Bk B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009900"/>
    <a:srgbClr val="00FF00"/>
    <a:srgbClr val="006600"/>
    <a:srgbClr val="F6211C"/>
    <a:srgbClr val="FFFF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2" autoAdjust="0"/>
    <p:restoredTop sz="90929"/>
  </p:normalViewPr>
  <p:slideViewPr>
    <p:cSldViewPr>
      <p:cViewPr>
        <p:scale>
          <a:sx n="75" d="100"/>
          <a:sy n="75" d="100"/>
        </p:scale>
        <p:origin x="-1098" y="5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98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32" tIns="45616" rIns="91232" bIns="45616" numCol="1" anchor="t" anchorCtr="0" compatLnSpc="1">
            <a:prstTxWarp prst="textNoShape">
              <a:avLst/>
            </a:prstTxWarp>
          </a:bodyPr>
          <a:lstStyle>
            <a:lvl1pPr algn="l" defTabSz="912813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5075" y="0"/>
            <a:ext cx="28876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32" tIns="45616" rIns="91232" bIns="45616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7363"/>
            <a:ext cx="288766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32" tIns="45616" rIns="91232" bIns="45616" numCol="1" anchor="b" anchorCtr="0" compatLnSpc="1">
            <a:prstTxWarp prst="textNoShape">
              <a:avLst/>
            </a:prstTxWarp>
          </a:bodyPr>
          <a:lstStyle>
            <a:lvl1pPr algn="l" defTabSz="912813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5075" y="9377363"/>
            <a:ext cx="288766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32" tIns="45616" rIns="91232" bIns="45616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28ACF32-B113-43B0-AC89-2B090B8312B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3488" y="0"/>
            <a:ext cx="2887662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32F90B1-31F2-4E8F-8F8D-F394617C9E73}" type="datetimeFigureOut">
              <a:rPr lang="en-GB"/>
              <a:pPr>
                <a:defRPr/>
              </a:pPr>
              <a:t>02/04/2012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74713" y="738188"/>
            <a:ext cx="4914900" cy="3686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670425"/>
            <a:ext cx="5329238" cy="4424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39263"/>
            <a:ext cx="2887663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3488" y="9339263"/>
            <a:ext cx="2887662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0FE1A87-F220-45DB-AEE6-06F83D873C9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E571DD-E5CA-437A-8379-578AC8A6221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6DBE77-0C72-479B-982C-B9C34CF82ED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76020C-D1B8-49B0-93F5-F0996A21A65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78BEE4-316F-4159-9963-C79EEB5666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26DB62-AE87-4382-B15E-FDC6628ED3C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EAFA3E-F08E-43D5-A32D-CBA80A678F4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1BB0C8-2D7A-4268-867D-E912EA45904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2904E2-E739-459A-AF68-284C6D8A9E0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FAE324-3D0B-47C0-BC8A-EB10E1BFEA2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55102D-20A1-4165-96E7-A4013EC14B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BD5B83F3-2B38-475D-9754-87750C05CB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EDE188D-092A-4183-83A7-D67E2884480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PowerPoint_Presentation1.ppt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335088"/>
            <a:ext cx="7772400" cy="20574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UNDERSTANDING SYSTEMIC CORRUPTION</a:t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195513" y="4005263"/>
            <a:ext cx="46434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200" b="0" dirty="0"/>
              <a:t> </a:t>
            </a:r>
            <a:r>
              <a:rPr lang="en-GB" sz="3200" b="0" dirty="0" smtClean="0"/>
              <a:t>Johan J Coetzee</a:t>
            </a:r>
            <a:endParaRPr lang="en-GB" sz="3200" b="0" dirty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691680" y="5500688"/>
            <a:ext cx="568863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GB" sz="2600" b="0" dirty="0"/>
          </a:p>
          <a:p>
            <a:r>
              <a:rPr lang="en-GB" sz="1600" b="0" dirty="0" smtClean="0"/>
              <a:t>13</a:t>
            </a:r>
            <a:r>
              <a:rPr lang="en-GB" sz="1600" b="0" baseline="30000" dirty="0" smtClean="0"/>
              <a:t>th</a:t>
            </a:r>
            <a:r>
              <a:rPr lang="en-GB" sz="1600" b="0" dirty="0" smtClean="0"/>
              <a:t> Winelands Conference 2012</a:t>
            </a:r>
            <a:endParaRPr lang="en-GB" sz="1600" b="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 clarification </a:t>
            </a:r>
            <a:endParaRPr lang="en-GB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 smtClean="0"/>
              <a:t>Integrity</a:t>
            </a:r>
          </a:p>
          <a:p>
            <a:pPr algn="just"/>
            <a:r>
              <a:rPr lang="en-US" sz="2400" dirty="0" smtClean="0"/>
              <a:t>Corruption &amp; systemic corruption</a:t>
            </a:r>
          </a:p>
          <a:p>
            <a:pPr algn="just"/>
            <a:r>
              <a:rPr lang="en-US" sz="2400" dirty="0" smtClean="0"/>
              <a:t>Development</a:t>
            </a:r>
          </a:p>
          <a:p>
            <a:pPr algn="just"/>
            <a:r>
              <a:rPr lang="en-US" sz="2400" dirty="0" smtClean="0"/>
              <a:t>Systems &amp; systems concepts</a:t>
            </a:r>
          </a:p>
          <a:p>
            <a:endParaRPr lang="en-US" dirty="0" smtClean="0"/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Integrity</a:t>
            </a:r>
            <a:endParaRPr lang="en-GB" dirty="0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sz="2400" dirty="0" smtClean="0"/>
              <a:t>Corruption represents a </a:t>
            </a:r>
            <a:r>
              <a:rPr lang="en-GB" sz="2400" b="1" dirty="0" smtClean="0"/>
              <a:t>breakdown in integrity</a:t>
            </a:r>
          </a:p>
          <a:p>
            <a:pPr algn="just"/>
            <a:r>
              <a:rPr lang="en-GB" sz="2400" dirty="0" smtClean="0"/>
              <a:t>Integrity implies “</a:t>
            </a:r>
            <a:r>
              <a:rPr lang="en-GB" sz="2400" i="1" dirty="0" smtClean="0"/>
              <a:t>honesty, probity, uprightness, moral soundness, moral stature, principle, </a:t>
            </a:r>
            <a:r>
              <a:rPr lang="en-GB" sz="2400" b="1" i="1" dirty="0" smtClean="0"/>
              <a:t>character</a:t>
            </a:r>
            <a:r>
              <a:rPr lang="en-GB" sz="2400" i="1" dirty="0" smtClean="0"/>
              <a:t>, </a:t>
            </a:r>
            <a:r>
              <a:rPr lang="en-GB" sz="2400" b="1" i="1" dirty="0" smtClean="0"/>
              <a:t>virtue</a:t>
            </a:r>
            <a:r>
              <a:rPr lang="en-GB" sz="2400" i="1" dirty="0" smtClean="0"/>
              <a:t>, purity</a:t>
            </a:r>
            <a:r>
              <a:rPr lang="en-GB" sz="2400" dirty="0" smtClean="0"/>
              <a:t>”, Rose-Ackerman (1996: 2) </a:t>
            </a:r>
          </a:p>
          <a:p>
            <a:pPr algn="just"/>
            <a:r>
              <a:rPr lang="en-GB" sz="2400" dirty="0" smtClean="0"/>
              <a:t>Antonyms of integrity are “</a:t>
            </a:r>
            <a:r>
              <a:rPr lang="en-GB" sz="2400" b="1" i="1" dirty="0" smtClean="0"/>
              <a:t>deceit, venality, corruption</a:t>
            </a:r>
            <a:r>
              <a:rPr lang="en-GB" sz="2400" dirty="0" smtClean="0"/>
              <a:t>”, Reader’s Digest Family Word Finder (2006: 447) </a:t>
            </a:r>
          </a:p>
          <a:p>
            <a:pPr algn="just"/>
            <a:r>
              <a:rPr lang="en-GB" sz="2400" dirty="0" smtClean="0"/>
              <a:t>Latin for ‘integrity’ is </a:t>
            </a:r>
            <a:r>
              <a:rPr lang="en-GB" sz="2400" i="1" dirty="0" smtClean="0"/>
              <a:t>in-teger</a:t>
            </a:r>
            <a:r>
              <a:rPr lang="en-GB" sz="2400" dirty="0" smtClean="0"/>
              <a:t>, meaning “</a:t>
            </a:r>
            <a:r>
              <a:rPr lang="en-GB" sz="2400" b="1" i="1" dirty="0" smtClean="0"/>
              <a:t>what is not touched, taken away from, or interfered with</a:t>
            </a:r>
            <a:r>
              <a:rPr lang="en-GB" sz="2400" dirty="0" smtClean="0"/>
              <a:t>”, as cited by </a:t>
            </a:r>
            <a:r>
              <a:rPr lang="en-US" sz="2400" dirty="0" smtClean="0"/>
              <a:t>Stanford Encyclopedia of Philosophy (2010) </a:t>
            </a: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Integrity</a:t>
            </a:r>
            <a:endParaRPr lang="en-GB" dirty="0" smtClean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sz="2400" i="1" dirty="0" smtClean="0"/>
              <a:t>In-teger</a:t>
            </a:r>
            <a:r>
              <a:rPr lang="en-GB" sz="2400" dirty="0" smtClean="0"/>
              <a:t>, can be interpreted as ‘</a:t>
            </a:r>
            <a:r>
              <a:rPr lang="en-GB" sz="2400" b="1" dirty="0" smtClean="0"/>
              <a:t>wholeness</a:t>
            </a:r>
            <a:r>
              <a:rPr lang="en-GB" sz="2400" dirty="0" smtClean="0"/>
              <a:t>’</a:t>
            </a:r>
          </a:p>
          <a:p>
            <a:pPr algn="just"/>
            <a:r>
              <a:rPr lang="en-GB" sz="2400" dirty="0" smtClean="0"/>
              <a:t>Therefore, ‘integrity’ should be a central (albeit contrasting) concept in any root definition of corruption, because it represents </a:t>
            </a:r>
            <a:r>
              <a:rPr lang="en-GB" sz="2400" b="1" dirty="0" smtClean="0"/>
              <a:t>consistency</a:t>
            </a:r>
            <a:r>
              <a:rPr lang="en-GB" sz="2400" dirty="0" smtClean="0"/>
              <a:t> in “</a:t>
            </a:r>
            <a:r>
              <a:rPr lang="en-GB" sz="2400" i="1" dirty="0" smtClean="0"/>
              <a:t>actions, values, methods, measures, principles, expectations &amp; outcome</a:t>
            </a:r>
            <a:r>
              <a:rPr lang="en-GB" sz="2400" dirty="0" smtClean="0"/>
              <a:t>”, as cited by </a:t>
            </a:r>
            <a:r>
              <a:rPr lang="en-US" sz="2400" dirty="0" smtClean="0"/>
              <a:t>Stanford Encyclopedia of Philosophy (2010) </a:t>
            </a:r>
            <a:endParaRPr lang="en-GB" sz="2400" dirty="0" smtClean="0"/>
          </a:p>
          <a:p>
            <a:pPr algn="just"/>
            <a:r>
              <a:rPr lang="en-GB" sz="2400" dirty="0" smtClean="0"/>
              <a:t>As a holistic concept, it judges the </a:t>
            </a:r>
            <a:r>
              <a:rPr lang="en-GB" sz="2400" b="1" dirty="0" smtClean="0"/>
              <a:t>quality</a:t>
            </a:r>
            <a:r>
              <a:rPr lang="en-GB" sz="2400" dirty="0" smtClean="0"/>
              <a:t> of a system (e.g. a society) in terms of its ability to achieve its own goals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Corruption</a:t>
            </a:r>
            <a:endParaRPr lang="en-GB" dirty="0" smtClean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sz="2400" dirty="0" smtClean="0"/>
              <a:t>Corruption can be defined as:</a:t>
            </a:r>
          </a:p>
          <a:p>
            <a:pPr algn="just"/>
            <a:r>
              <a:rPr lang="en-GB" sz="2400" i="1" dirty="0" smtClean="0"/>
              <a:t>“…an </a:t>
            </a:r>
            <a:r>
              <a:rPr lang="en-GB" sz="2400" b="1" i="1" dirty="0" smtClean="0"/>
              <a:t>impairment</a:t>
            </a:r>
            <a:r>
              <a:rPr lang="en-GB" sz="2400" i="1" dirty="0" smtClean="0"/>
              <a:t> of integrity, virtue or moral principle; depravity, </a:t>
            </a:r>
            <a:r>
              <a:rPr lang="en-GB" sz="2400" b="1" i="1" dirty="0" smtClean="0"/>
              <a:t>decay</a:t>
            </a:r>
            <a:r>
              <a:rPr lang="en-GB" sz="2400" i="1" dirty="0" smtClean="0"/>
              <a:t>, </a:t>
            </a:r>
          </a:p>
          <a:p>
            <a:pPr algn="just"/>
            <a:r>
              <a:rPr lang="en-GB" sz="2400" i="1" dirty="0" smtClean="0"/>
              <a:t>&amp;/or an inducement to </a:t>
            </a:r>
            <a:r>
              <a:rPr lang="en-GB" sz="2400" b="1" i="1" dirty="0" smtClean="0"/>
              <a:t>wrong</a:t>
            </a:r>
            <a:r>
              <a:rPr lang="en-GB" sz="2400" i="1" dirty="0" smtClean="0"/>
              <a:t> by improper or </a:t>
            </a:r>
            <a:r>
              <a:rPr lang="en-GB" sz="2400" b="1" i="1" dirty="0" smtClean="0"/>
              <a:t>unlawful </a:t>
            </a:r>
            <a:r>
              <a:rPr lang="en-GB" sz="2400" i="1" dirty="0" smtClean="0"/>
              <a:t>means, </a:t>
            </a:r>
          </a:p>
          <a:p>
            <a:pPr algn="just"/>
            <a:r>
              <a:rPr lang="en-GB" sz="2400" i="1" dirty="0" smtClean="0"/>
              <a:t>a </a:t>
            </a:r>
            <a:r>
              <a:rPr lang="en-GB" sz="2400" b="1" i="1" dirty="0" smtClean="0"/>
              <a:t>departure </a:t>
            </a:r>
            <a:r>
              <a:rPr lang="en-GB" sz="2400" i="1" dirty="0" smtClean="0"/>
              <a:t>from the original or from what is pure or correct,</a:t>
            </a:r>
          </a:p>
          <a:p>
            <a:pPr algn="just"/>
            <a:r>
              <a:rPr lang="en-GB" sz="2400" i="1" dirty="0" smtClean="0"/>
              <a:t>&amp;/or an agency or influence that corrupts</a:t>
            </a:r>
            <a:r>
              <a:rPr lang="en-GB" sz="2400" dirty="0" smtClean="0"/>
              <a:t>”, cited by the, Merriam-Webster Dictionary (2010)  </a:t>
            </a:r>
          </a:p>
          <a:p>
            <a:pPr algn="just">
              <a:buFont typeface="AvantGarde Bk BT" pitchFamily="34" charset="0"/>
              <a:buNone/>
            </a:pPr>
            <a:r>
              <a:rPr lang="en-ZA" sz="2400" dirty="0" smtClean="0"/>
              <a:t>    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Corruption </a:t>
            </a:r>
            <a:r>
              <a:rPr lang="en-US" i="1" dirty="0" smtClean="0"/>
              <a:t>vs</a:t>
            </a:r>
            <a:r>
              <a:rPr lang="en-US" dirty="0" smtClean="0"/>
              <a:t> Integrity</a:t>
            </a:r>
            <a:endParaRPr lang="en-GB" dirty="0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sz="2400" dirty="0" smtClean="0"/>
              <a:t>Corruption is the </a:t>
            </a:r>
            <a:r>
              <a:rPr lang="en-GB" sz="2400" b="1" dirty="0" smtClean="0"/>
              <a:t>antithesis</a:t>
            </a:r>
            <a:r>
              <a:rPr lang="en-GB" sz="2400" dirty="0" smtClean="0"/>
              <a:t> of integrity, Spies (2003: 9) because a breakdown of integrity means a systemic breakdown </a:t>
            </a:r>
          </a:p>
          <a:p>
            <a:pPr algn="just"/>
            <a:r>
              <a:rPr lang="en-GB" sz="2400" dirty="0" smtClean="0"/>
              <a:t>This systemic contamination affects the </a:t>
            </a:r>
            <a:r>
              <a:rPr lang="en-GB" sz="2400" b="1" dirty="0" smtClean="0"/>
              <a:t>cohesion of &amp; symbioses in a social system</a:t>
            </a:r>
            <a:r>
              <a:rPr lang="en-GB" sz="2400" dirty="0" smtClean="0"/>
              <a:t>, it is also a direct attack on the norms &amp; standards as 1 of 5 drivers of such cohesion &amp; symbioses </a:t>
            </a:r>
          </a:p>
          <a:p>
            <a:pPr algn="just"/>
            <a:r>
              <a:rPr lang="en-GB" sz="2400" dirty="0" smtClean="0"/>
              <a:t>Corruption is </a:t>
            </a:r>
            <a:r>
              <a:rPr lang="en-GB" sz="2400" b="1" dirty="0" smtClean="0"/>
              <a:t>symptomatic </a:t>
            </a:r>
            <a:r>
              <a:rPr lang="en-GB" sz="2400" dirty="0" smtClean="0"/>
              <a:t>of a society in which serious systemic imbalances occur, Spies (2003: 9)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Systemic corruption</a:t>
            </a:r>
            <a:endParaRPr lang="en-GB" dirty="0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sz="2400" dirty="0" smtClean="0"/>
              <a:t>Multi-dimensional</a:t>
            </a:r>
          </a:p>
          <a:p>
            <a:pPr algn="just"/>
            <a:r>
              <a:rPr lang="en-GB" sz="2400" dirty="0" smtClean="0"/>
              <a:t>Not “</a:t>
            </a:r>
            <a:r>
              <a:rPr lang="en-GB" sz="2400" b="1" dirty="0" smtClean="0"/>
              <a:t>just a malfunctioning of the value system</a:t>
            </a:r>
            <a:r>
              <a:rPr lang="en-GB" sz="2400" dirty="0" smtClean="0"/>
              <a:t>” (moral) </a:t>
            </a:r>
          </a:p>
          <a:p>
            <a:pPr algn="just">
              <a:buNone/>
            </a:pPr>
            <a:r>
              <a:rPr lang="en-GB" sz="2400" dirty="0" smtClean="0"/>
              <a:t>	but a </a:t>
            </a:r>
            <a:r>
              <a:rPr lang="en-GB" sz="2400" b="1" dirty="0" smtClean="0"/>
              <a:t>2</a:t>
            </a:r>
            <a:r>
              <a:rPr lang="en-GB" sz="2400" b="1" baseline="30000" dirty="0" smtClean="0"/>
              <a:t>nd</a:t>
            </a:r>
            <a:r>
              <a:rPr lang="en-GB" sz="2400" b="1" dirty="0" smtClean="0"/>
              <a:t>-order-obstruction of a social system</a:t>
            </a:r>
            <a:r>
              <a:rPr lang="en-GB" sz="2400" dirty="0" smtClean="0"/>
              <a:t>, that include :</a:t>
            </a:r>
          </a:p>
          <a:p>
            <a:pPr algn="just">
              <a:buNone/>
            </a:pPr>
            <a:r>
              <a:rPr lang="en-GB" sz="2400" dirty="0" smtClean="0"/>
              <a:t>	generation &amp; distribution of power (political), wealth (economical), knowledge (scientific &amp; technological),   peace &amp; harmony (morality &amp; spirituality) &amp; inspiration &amp; hope (aesthetics)</a:t>
            </a:r>
          </a:p>
          <a:p>
            <a:pPr algn="just"/>
            <a:r>
              <a:rPr lang="en-GB" sz="2400" dirty="0" smtClean="0"/>
              <a:t>Corruption can’t be defined properly if general conditions under which it occurs are not described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3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971550"/>
          </a:xfrm>
        </p:spPr>
        <p:txBody>
          <a:bodyPr/>
          <a:lstStyle/>
          <a:p>
            <a:r>
              <a:rPr lang="en-US" dirty="0" smtClean="0"/>
              <a:t>Systems </a:t>
            </a:r>
            <a:endParaRPr lang="en-GB" dirty="0" smtClean="0"/>
          </a:p>
        </p:txBody>
      </p:sp>
      <p:sp>
        <p:nvSpPr>
          <p:cNvPr id="29699" name="Content Placeholder 4"/>
          <p:cNvSpPr>
            <a:spLocks noGrp="1"/>
          </p:cNvSpPr>
          <p:nvPr>
            <p:ph idx="1"/>
          </p:nvPr>
        </p:nvSpPr>
        <p:spPr>
          <a:xfrm>
            <a:off x="285750" y="1571625"/>
            <a:ext cx="8643938" cy="4524375"/>
          </a:xfrm>
        </p:spPr>
        <p:txBody>
          <a:bodyPr/>
          <a:lstStyle/>
          <a:p>
            <a:pPr algn="just">
              <a:buFont typeface="AvantGarde Bk BT" pitchFamily="34" charset="0"/>
              <a:buNone/>
            </a:pPr>
            <a:r>
              <a:rPr lang="en-GB" sz="2000" dirty="0" smtClean="0"/>
              <a:t>   </a:t>
            </a:r>
            <a:r>
              <a:rPr lang="en-GB" sz="2400" dirty="0" smtClean="0"/>
              <a:t>“…</a:t>
            </a:r>
            <a:r>
              <a:rPr lang="en-GB" sz="2400" b="1" i="1" dirty="0" smtClean="0"/>
              <a:t>a whole </a:t>
            </a:r>
            <a:r>
              <a:rPr lang="en-GB" sz="2400" i="1" dirty="0" smtClean="0"/>
              <a:t>defined by one or more functions, that consists of two or more essential parts”</a:t>
            </a:r>
            <a:r>
              <a:rPr lang="en-GB" sz="2400" dirty="0" smtClean="0"/>
              <a:t>,</a:t>
            </a:r>
            <a:r>
              <a:rPr lang="en-GB" sz="2400" i="1" dirty="0" smtClean="0"/>
              <a:t> </a:t>
            </a:r>
            <a:r>
              <a:rPr lang="en-GB" sz="2400" dirty="0" smtClean="0"/>
              <a:t>satisfying conditions as follow:</a:t>
            </a:r>
          </a:p>
          <a:p>
            <a:pPr algn="just"/>
            <a:r>
              <a:rPr lang="en-GB" sz="2400" i="1" dirty="0" smtClean="0"/>
              <a:t>“Each of these parts can affect the behaviour or properties of the </a:t>
            </a:r>
            <a:r>
              <a:rPr lang="en-GB" sz="2400" b="1" i="1" dirty="0" smtClean="0"/>
              <a:t>whole</a:t>
            </a:r>
            <a:r>
              <a:rPr lang="en-GB" sz="2400" i="1" dirty="0" smtClean="0"/>
              <a:t>;</a:t>
            </a:r>
            <a:endParaRPr lang="en-GB" sz="2400" dirty="0" smtClean="0"/>
          </a:p>
          <a:p>
            <a:pPr algn="just"/>
            <a:r>
              <a:rPr lang="en-GB" sz="2400" b="1" i="1" dirty="0" smtClean="0"/>
              <a:t>None</a:t>
            </a:r>
            <a:r>
              <a:rPr lang="en-GB" sz="2400" i="1" dirty="0" smtClean="0"/>
              <a:t> of these parts has an </a:t>
            </a:r>
            <a:r>
              <a:rPr lang="en-GB" sz="2400" b="1" i="1" dirty="0" smtClean="0"/>
              <a:t>independent effect </a:t>
            </a:r>
            <a:r>
              <a:rPr lang="en-GB" sz="2400" i="1" dirty="0" smtClean="0"/>
              <a:t>on the whole; </a:t>
            </a:r>
            <a:endParaRPr lang="en-GB" sz="2400" dirty="0" smtClean="0"/>
          </a:p>
          <a:p>
            <a:pPr algn="just"/>
            <a:r>
              <a:rPr lang="en-GB" sz="2400" i="1" dirty="0" smtClean="0"/>
              <a:t>The way an essential part affects the whole </a:t>
            </a:r>
            <a:r>
              <a:rPr lang="en-GB" sz="2400" b="1" i="1" dirty="0" smtClean="0"/>
              <a:t>depends</a:t>
            </a:r>
            <a:r>
              <a:rPr lang="en-GB" sz="2400" i="1" dirty="0" smtClean="0"/>
              <a:t> on what other parts are doing; &amp; </a:t>
            </a:r>
            <a:endParaRPr lang="en-GB" sz="2400" dirty="0" smtClean="0"/>
          </a:p>
          <a:p>
            <a:pPr algn="just"/>
            <a:r>
              <a:rPr lang="en-GB" sz="2400" i="1" dirty="0" smtClean="0"/>
              <a:t>Every possible subset of the essential parts can affect the behaviour or properties of the whole but </a:t>
            </a:r>
            <a:r>
              <a:rPr lang="en-GB" sz="2400" b="1" i="1" dirty="0" smtClean="0"/>
              <a:t>none can do so independently of the others</a:t>
            </a:r>
            <a:r>
              <a:rPr lang="en-GB" sz="2400" dirty="0" smtClean="0"/>
              <a:t>”, Ackoff as cited by the WWW (2009: 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</a:t>
            </a:r>
            <a:endParaRPr lang="en-GB" dirty="0" smtClean="0"/>
          </a:p>
        </p:txBody>
      </p:sp>
      <p:sp>
        <p:nvSpPr>
          <p:cNvPr id="3072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sz="2400" dirty="0" smtClean="0"/>
              <a:t>Development of social system described as a learning &amp; </a:t>
            </a:r>
            <a:r>
              <a:rPr lang="en-GB" sz="2400" b="1" dirty="0" smtClean="0"/>
              <a:t>creative process </a:t>
            </a:r>
          </a:p>
          <a:p>
            <a:pPr algn="just"/>
            <a:r>
              <a:rPr lang="en-GB" sz="2400" dirty="0" smtClean="0"/>
              <a:t>“</a:t>
            </a:r>
            <a:r>
              <a:rPr lang="en-GB" sz="2400" i="1" dirty="0" smtClean="0"/>
              <a:t>by which a social system increases its </a:t>
            </a:r>
            <a:r>
              <a:rPr lang="en-GB" sz="2400" b="1" i="1" dirty="0" smtClean="0"/>
              <a:t>ability &amp; desire </a:t>
            </a:r>
            <a:r>
              <a:rPr lang="en-GB" sz="2400" i="1" dirty="0" smtClean="0"/>
              <a:t>to </a:t>
            </a:r>
            <a:r>
              <a:rPr lang="en-GB" sz="2400" b="1" i="1" dirty="0" smtClean="0"/>
              <a:t>serve</a:t>
            </a:r>
            <a:r>
              <a:rPr lang="en-GB" sz="2400" i="1" dirty="0" smtClean="0"/>
              <a:t> </a:t>
            </a:r>
            <a:r>
              <a:rPr lang="en-GB" sz="2400" b="1" i="1" dirty="0" smtClean="0"/>
              <a:t>its members &amp; its environment </a:t>
            </a:r>
            <a:r>
              <a:rPr lang="en-GB" sz="2400" i="1" dirty="0" smtClean="0"/>
              <a:t>by the constant pursuit of truth, plenty, good, beauty &amp; liberty</a:t>
            </a:r>
            <a:r>
              <a:rPr lang="en-GB" sz="2400" dirty="0" smtClean="0"/>
              <a:t>”, Ackoff as cited by Gharajedaghi (1982: 54)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Systems concepts</a:t>
            </a:r>
            <a:endParaRPr lang="en-GB" dirty="0" smtClean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 smtClean="0"/>
              <a:t>Poverty</a:t>
            </a:r>
          </a:p>
          <a:p>
            <a:pPr algn="just"/>
            <a:r>
              <a:rPr lang="en-US" sz="2400" dirty="0" smtClean="0"/>
              <a:t>Complex systems</a:t>
            </a:r>
          </a:p>
          <a:p>
            <a:pPr algn="just"/>
            <a:r>
              <a:rPr lang="en-US" sz="2400" dirty="0" smtClean="0"/>
              <a:t>Culture</a:t>
            </a:r>
          </a:p>
          <a:p>
            <a:pPr algn="just"/>
            <a:r>
              <a:rPr lang="en-US" sz="2400" dirty="0" smtClean="0"/>
              <a:t>Development</a:t>
            </a:r>
          </a:p>
          <a:p>
            <a:pPr algn="just"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Types of systems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 smtClean="0"/>
              <a:t>Unminded </a:t>
            </a:r>
            <a:r>
              <a:rPr lang="en-US" dirty="0" smtClean="0"/>
              <a:t>brainless direct cause &amp; effect 17</a:t>
            </a:r>
            <a:r>
              <a:rPr lang="en-US" baseline="30000" dirty="0" smtClean="0"/>
              <a:t>th</a:t>
            </a:r>
            <a:r>
              <a:rPr lang="en-US" dirty="0" smtClean="0"/>
              <a:t> century war </a:t>
            </a:r>
          </a:p>
          <a:p>
            <a:pPr algn="just"/>
            <a:r>
              <a:rPr lang="en-US" b="1" dirty="0" smtClean="0"/>
              <a:t>Uniminded</a:t>
            </a:r>
            <a:r>
              <a:rPr lang="en-US" dirty="0" smtClean="0"/>
              <a:t> biological/organismic systems  &amp; centrally controlled institutions silo effect isolation profit at all cost</a:t>
            </a:r>
          </a:p>
          <a:p>
            <a:pPr algn="just"/>
            <a:r>
              <a:rPr lang="en-US" b="1" dirty="0" smtClean="0"/>
              <a:t>Multi minded </a:t>
            </a:r>
            <a:r>
              <a:rPr lang="en-US" dirty="0" smtClean="0"/>
              <a:t>social system climate/context for change must be created social consciousness sustainable &amp; durable institutions intolerance for corruption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situation</a:t>
            </a:r>
            <a:endParaRPr lang="en-GB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vantGarde Bk BT" pitchFamily="34" charset="0"/>
              <a:buNone/>
            </a:pPr>
            <a:r>
              <a:rPr lang="en-GB" dirty="0" smtClean="0"/>
              <a:t>   </a:t>
            </a:r>
            <a:r>
              <a:rPr lang="en-GB" sz="2400" dirty="0" smtClean="0"/>
              <a:t>Corruption is a </a:t>
            </a:r>
            <a:r>
              <a:rPr lang="en-GB" sz="2400" b="1" dirty="0" smtClean="0"/>
              <a:t>complex phenomenon </a:t>
            </a:r>
            <a:r>
              <a:rPr lang="en-GB" sz="2400" dirty="0" smtClean="0"/>
              <a:t>with no simple explanation for its occurrence with various definitions, manifestations, mutations of its nature &amp; with varied root ‘causes’ in &amp; impacts on society</a:t>
            </a:r>
          </a:p>
          <a:p>
            <a:pPr algn="just">
              <a:buFont typeface="AvantGarde Bk BT" pitchFamily="34" charset="0"/>
              <a:buNone/>
            </a:pPr>
            <a:endParaRPr lang="en-US" sz="2400" dirty="0" smtClean="0"/>
          </a:p>
          <a:p>
            <a:pPr algn="just">
              <a:buFont typeface="AvantGarde Bk BT" pitchFamily="34" charset="0"/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Co-producers </a:t>
            </a:r>
            <a:endParaRPr lang="en-GB" dirty="0" smtClean="0"/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>
          <a:xfrm>
            <a:off x="685800" y="1773238"/>
            <a:ext cx="7772400" cy="4322762"/>
          </a:xfrm>
        </p:spPr>
        <p:txBody>
          <a:bodyPr/>
          <a:lstStyle/>
          <a:p>
            <a:pPr algn="just"/>
            <a:r>
              <a:rPr lang="en-GB" sz="2400" dirty="0" smtClean="0"/>
              <a:t>Consist of 1</a:t>
            </a:r>
            <a:r>
              <a:rPr lang="en-GB" sz="2400" baseline="30000" dirty="0" smtClean="0"/>
              <a:t>st</a:t>
            </a:r>
            <a:r>
              <a:rPr lang="en-GB" sz="2400" dirty="0" smtClean="0"/>
              <a:t>&amp; 2</a:t>
            </a:r>
            <a:r>
              <a:rPr lang="en-GB" sz="2400" baseline="30000" dirty="0" smtClean="0"/>
              <a:t>nd</a:t>
            </a:r>
            <a:r>
              <a:rPr lang="en-GB" sz="2400" dirty="0" smtClean="0"/>
              <a:t>-order-obstructions to development</a:t>
            </a:r>
          </a:p>
          <a:p>
            <a:pPr algn="just"/>
            <a:r>
              <a:rPr lang="en-GB" sz="2400" dirty="0" smtClean="0"/>
              <a:t>Obstructions represent 5 dimensions of human aspirations </a:t>
            </a:r>
          </a:p>
          <a:p>
            <a:pPr algn="just"/>
            <a:r>
              <a:rPr lang="en-GB" sz="2400" dirty="0" smtClean="0"/>
              <a:t>In exploring drivers of human behaviour questions are answered as to why people strive for: - </a:t>
            </a:r>
          </a:p>
          <a:p>
            <a:pPr algn="just">
              <a:buFont typeface="AvantGarde Bk BT" pitchFamily="34" charset="0"/>
              <a:buNone/>
            </a:pPr>
            <a:r>
              <a:rPr lang="en-GB" sz="2400" dirty="0" smtClean="0"/>
              <a:t>    - economic well-being?   - economics (e)</a:t>
            </a:r>
          </a:p>
          <a:p>
            <a:pPr algn="just">
              <a:buFont typeface="AvantGarde Bk BT" pitchFamily="34" charset="0"/>
              <a:buNone/>
            </a:pPr>
            <a:r>
              <a:rPr lang="en-US" sz="2400" dirty="0" smtClean="0"/>
              <a:t>    - power/influence?          - politics (p)</a:t>
            </a:r>
          </a:p>
          <a:p>
            <a:pPr algn="just">
              <a:buFont typeface="AvantGarde Bk BT" pitchFamily="34" charset="0"/>
              <a:buNone/>
            </a:pPr>
            <a:r>
              <a:rPr lang="en-US" sz="2400" dirty="0" smtClean="0"/>
              <a:t>    - knowledge?                   -  knowledge/s/t (k)</a:t>
            </a:r>
          </a:p>
          <a:p>
            <a:pPr algn="just">
              <a:buFont typeface="AvantGarde Bk BT" pitchFamily="34" charset="0"/>
              <a:buNone/>
            </a:pPr>
            <a:r>
              <a:rPr lang="en-US" sz="2400" dirty="0" smtClean="0"/>
              <a:t>    - morality/ethics?           - morality (m)</a:t>
            </a:r>
          </a:p>
          <a:p>
            <a:pPr algn="just">
              <a:buFont typeface="AvantGarde Bk BT" pitchFamily="34" charset="0"/>
              <a:buNone/>
            </a:pPr>
            <a:r>
              <a:rPr lang="en-US" sz="2400" dirty="0" smtClean="0"/>
              <a:t>    - innovation/creativity? – aesthetics (a)</a:t>
            </a: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Co-producers</a:t>
            </a:r>
            <a:endParaRPr lang="en-GB" dirty="0" smtClean="0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GB" sz="2400" b="1" dirty="0" smtClean="0"/>
              <a:t>Conflicting</a:t>
            </a:r>
            <a:r>
              <a:rPr lang="en-GB" sz="2400" dirty="0" smtClean="0"/>
              <a:t> human aspirations obstructing development (1</a:t>
            </a:r>
            <a:r>
              <a:rPr lang="en-GB" sz="2400" baseline="30000" dirty="0" smtClean="0"/>
              <a:t>st</a:t>
            </a:r>
            <a:r>
              <a:rPr lang="en-GB" sz="2400" dirty="0" smtClean="0"/>
              <a:t> order obstructions) include:</a:t>
            </a:r>
          </a:p>
          <a:p>
            <a:pPr algn="just"/>
            <a:r>
              <a:rPr lang="en-GB" sz="2400" dirty="0" smtClean="0"/>
              <a:t>- Poverty </a:t>
            </a:r>
            <a:r>
              <a:rPr lang="en-GB" sz="2400" i="1" dirty="0" smtClean="0"/>
              <a:t>vs</a:t>
            </a:r>
            <a:r>
              <a:rPr lang="en-GB" sz="2400" dirty="0" smtClean="0"/>
              <a:t> wealth                                                  - e</a:t>
            </a:r>
          </a:p>
          <a:p>
            <a:r>
              <a:rPr lang="en-GB" sz="2400" dirty="0" smtClean="0"/>
              <a:t>- Ignorance/incapability </a:t>
            </a:r>
            <a:r>
              <a:rPr lang="en-GB" sz="2400" i="1" dirty="0" smtClean="0"/>
              <a:t>vs</a:t>
            </a:r>
            <a:r>
              <a:rPr lang="en-GB" sz="2400" dirty="0" smtClean="0"/>
              <a:t> knowledge &amp; skills   - k</a:t>
            </a:r>
          </a:p>
          <a:p>
            <a:r>
              <a:rPr lang="en-GB" sz="2400" dirty="0" smtClean="0"/>
              <a:t>- Minority </a:t>
            </a:r>
            <a:r>
              <a:rPr lang="en-GB" sz="2400" i="1" dirty="0" smtClean="0"/>
              <a:t>vs</a:t>
            </a:r>
            <a:r>
              <a:rPr lang="en-GB" sz="2400" dirty="0" smtClean="0"/>
              <a:t> majority                                             - p</a:t>
            </a:r>
          </a:p>
          <a:p>
            <a:r>
              <a:rPr lang="en-GB" sz="2400" dirty="0" smtClean="0"/>
              <a:t>- Elitism </a:t>
            </a:r>
            <a:r>
              <a:rPr lang="en-GB" sz="2400" i="1" dirty="0" smtClean="0"/>
              <a:t>vs</a:t>
            </a:r>
            <a:r>
              <a:rPr lang="en-GB" sz="2400" dirty="0" smtClean="0"/>
              <a:t> populism                                              - k</a:t>
            </a:r>
          </a:p>
          <a:p>
            <a:r>
              <a:rPr lang="en-GB" sz="2400" dirty="0" smtClean="0"/>
              <a:t>- Discrimination </a:t>
            </a:r>
            <a:r>
              <a:rPr lang="en-GB" sz="2400" i="1" dirty="0" smtClean="0"/>
              <a:t>vs</a:t>
            </a:r>
            <a:r>
              <a:rPr lang="en-GB" sz="2400" dirty="0" smtClean="0"/>
              <a:t> indiscrimination                    - e</a:t>
            </a:r>
          </a:p>
          <a:p>
            <a:r>
              <a:rPr lang="en-GB" sz="2400" dirty="0" smtClean="0"/>
              <a:t>- Nihilism </a:t>
            </a:r>
            <a:r>
              <a:rPr lang="en-GB" sz="2400" i="1" dirty="0" smtClean="0"/>
              <a:t>vs</a:t>
            </a:r>
            <a:r>
              <a:rPr lang="en-GB" sz="2400" dirty="0" smtClean="0"/>
              <a:t> moral governance                             - p</a:t>
            </a:r>
          </a:p>
          <a:p>
            <a:r>
              <a:rPr lang="en-GB" sz="2400" dirty="0" smtClean="0"/>
              <a:t>- Sense of belonging </a:t>
            </a:r>
            <a:r>
              <a:rPr lang="en-GB" sz="2400" i="1" dirty="0" smtClean="0"/>
              <a:t>vs</a:t>
            </a:r>
            <a:r>
              <a:rPr lang="en-GB" sz="2400" dirty="0" smtClean="0"/>
              <a:t> isolationism </a:t>
            </a:r>
            <a:r>
              <a:rPr lang="en-GB" sz="2400" b="1" dirty="0" smtClean="0"/>
              <a:t>                     </a:t>
            </a:r>
            <a:r>
              <a:rPr lang="en-GB" sz="2400" dirty="0" smtClean="0"/>
              <a:t>- a</a:t>
            </a:r>
          </a:p>
          <a:p>
            <a:r>
              <a:rPr lang="en-GB" sz="2400" dirty="0" smtClean="0"/>
              <a:t>- Innovation </a:t>
            </a:r>
            <a:r>
              <a:rPr lang="en-GB" sz="2400" i="1" dirty="0" smtClean="0"/>
              <a:t>vs</a:t>
            </a:r>
            <a:r>
              <a:rPr lang="en-GB" sz="2400" b="1" dirty="0" smtClean="0"/>
              <a:t> </a:t>
            </a:r>
            <a:r>
              <a:rPr lang="en-GB" sz="2400" dirty="0" smtClean="0"/>
              <a:t>boredom                                        - a</a:t>
            </a:r>
          </a:p>
          <a:p>
            <a:pPr>
              <a:buFont typeface="AvantGarde Bk BT" pitchFamily="34" charset="0"/>
              <a:buNone/>
            </a:pPr>
            <a:endParaRPr lang="en-GB" sz="2400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Co-producers</a:t>
            </a:r>
            <a:endParaRPr lang="en-GB" dirty="0" smtClean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sz="2400" dirty="0" smtClean="0"/>
              <a:t>When more than 1-1</a:t>
            </a:r>
            <a:r>
              <a:rPr lang="en-GB" sz="2400" baseline="30000" dirty="0" smtClean="0"/>
              <a:t>st</a:t>
            </a:r>
            <a:r>
              <a:rPr lang="en-GB" sz="2400" dirty="0" smtClean="0"/>
              <a:t> order obstruction interact, it produce 2</a:t>
            </a:r>
            <a:r>
              <a:rPr lang="en-GB" sz="2400" baseline="30000" dirty="0" smtClean="0"/>
              <a:t>nd</a:t>
            </a:r>
            <a:r>
              <a:rPr lang="en-GB" sz="2400" dirty="0" smtClean="0"/>
              <a:t> order obstructions:</a:t>
            </a:r>
          </a:p>
          <a:p>
            <a:pPr algn="just">
              <a:buFont typeface="AvantGarde Bk BT" pitchFamily="34" charset="0"/>
              <a:buNone/>
            </a:pPr>
            <a:r>
              <a:rPr lang="en-GB" sz="2400" dirty="0" smtClean="0"/>
              <a:t>    - alienation</a:t>
            </a:r>
          </a:p>
          <a:p>
            <a:pPr algn="just">
              <a:buFont typeface="AvantGarde Bk BT" pitchFamily="34" charset="0"/>
              <a:buNone/>
            </a:pPr>
            <a:r>
              <a:rPr lang="en-GB" sz="2400" dirty="0" smtClean="0"/>
              <a:t>    - polarisation</a:t>
            </a:r>
          </a:p>
          <a:p>
            <a:pPr algn="just">
              <a:buFont typeface="AvantGarde Bk BT" pitchFamily="34" charset="0"/>
              <a:buNone/>
            </a:pPr>
            <a:r>
              <a:rPr lang="en-US" sz="2400" dirty="0" smtClean="0"/>
              <a:t>	- terrorism</a:t>
            </a:r>
            <a:endParaRPr lang="en-GB" sz="2400" dirty="0" smtClean="0"/>
          </a:p>
          <a:p>
            <a:pPr algn="just">
              <a:buFont typeface="AvantGarde Bk BT" pitchFamily="34" charset="0"/>
              <a:buNone/>
            </a:pPr>
            <a:r>
              <a:rPr lang="en-GB" sz="2400" dirty="0" smtClean="0"/>
              <a:t>    - corruption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Five dimensional design</a:t>
            </a:r>
            <a:endParaRPr lang="en-GB" dirty="0"/>
          </a:p>
        </p:txBody>
      </p:sp>
      <p:graphicFrame>
        <p:nvGraphicFramePr>
          <p:cNvPr id="40962" name="Object 6"/>
          <p:cNvGraphicFramePr>
            <a:graphicFrameLocks noChangeAspect="1"/>
          </p:cNvGraphicFramePr>
          <p:nvPr>
            <p:ph idx="1"/>
          </p:nvPr>
        </p:nvGraphicFramePr>
        <p:xfrm>
          <a:off x="444500" y="1346200"/>
          <a:ext cx="7353300" cy="5511800"/>
        </p:xfrm>
        <a:graphic>
          <a:graphicData uri="http://schemas.openxmlformats.org/presentationml/2006/ole">
            <p:oleObj spid="_x0000_s40962" name="Presentation" r:id="rId3" imgW="3675978" imgH="2755482" progId="PowerPoint.Show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on development  </a:t>
            </a:r>
            <a:endParaRPr lang="en-GB" dirty="0" smtClean="0"/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685800" y="2214554"/>
            <a:ext cx="7772400" cy="4214842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en-US" sz="2400" dirty="0" smtClean="0"/>
              <a:t>Corruption impact on:</a:t>
            </a:r>
          </a:p>
          <a:p>
            <a:pPr algn="just"/>
            <a:r>
              <a:rPr lang="en-US" sz="2400" dirty="0" smtClean="0"/>
              <a:t>Resource unlocking</a:t>
            </a:r>
          </a:p>
          <a:p>
            <a:pPr algn="just"/>
            <a:r>
              <a:rPr lang="en-US" sz="2400" dirty="0" smtClean="0"/>
              <a:t>Institutional integrity &amp; trust</a:t>
            </a:r>
          </a:p>
          <a:p>
            <a:pPr algn="just"/>
            <a:r>
              <a:rPr lang="en-US" sz="2400" dirty="0" smtClean="0"/>
              <a:t>2ndary development (quality/sustainable)</a:t>
            </a:r>
          </a:p>
          <a:p>
            <a:pPr algn="just"/>
            <a:r>
              <a:rPr lang="en-US" sz="2400" dirty="0" smtClean="0"/>
              <a:t>Cultural integrity</a:t>
            </a:r>
          </a:p>
          <a:p>
            <a:pPr algn="just"/>
            <a:r>
              <a:rPr lang="en-US" sz="2400" dirty="0" smtClean="0"/>
              <a:t>Moral leadership</a:t>
            </a:r>
          </a:p>
          <a:p>
            <a:pPr algn="just"/>
            <a:r>
              <a:rPr lang="en-US" sz="2400" dirty="0" smtClean="0"/>
              <a:t>Good governance</a:t>
            </a:r>
          </a:p>
          <a:p>
            <a:pPr algn="just">
              <a:buNone/>
            </a:pPr>
            <a:r>
              <a:rPr lang="en-US" sz="2400" dirty="0" smtClean="0"/>
              <a:t>Co-produce increased complexity:</a:t>
            </a:r>
          </a:p>
          <a:p>
            <a:pPr algn="just">
              <a:buFont typeface="AvantGarde Bk BT" pitchFamily="34" charset="0"/>
              <a:buNone/>
            </a:pPr>
            <a:r>
              <a:rPr lang="en-US" sz="2400" dirty="0" smtClean="0"/>
              <a:t>    More obstructions created, higher probability of  interaction, more severe impact would be &amp; more complex to dissolve</a:t>
            </a:r>
          </a:p>
        </p:txBody>
      </p:sp>
      <p:sp>
        <p:nvSpPr>
          <p:cNvPr id="34820" name="Up Arrow 3"/>
          <p:cNvSpPr>
            <a:spLocks noChangeArrowheads="1"/>
          </p:cNvSpPr>
          <p:nvPr/>
        </p:nvSpPr>
        <p:spPr bwMode="auto">
          <a:xfrm>
            <a:off x="5292725" y="5373688"/>
            <a:ext cx="44450" cy="215900"/>
          </a:xfrm>
          <a:prstGeom prst="upArrow">
            <a:avLst>
              <a:gd name="adj1" fmla="val 50000"/>
              <a:gd name="adj2" fmla="val 51405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Impact of corruption on social system</a:t>
            </a:r>
            <a:endParaRPr lang="en-GB" dirty="0"/>
          </a:p>
        </p:txBody>
      </p:sp>
      <p:pic>
        <p:nvPicPr>
          <p:cNvPr id="4" name="Picture 7" descr="G:\PhD\2011\Latest\Tables\Table 4.1 Impact of Corruption on a Social System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35163"/>
            <a:ext cx="9144000" cy="492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Order Obstructions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Every dimension of social system has 1</a:t>
            </a:r>
            <a:r>
              <a:rPr lang="en-US" baseline="30000" dirty="0" smtClean="0"/>
              <a:t>st</a:t>
            </a:r>
            <a:r>
              <a:rPr lang="en-US" dirty="0" smtClean="0"/>
              <a:t> order obstructions - Emergent I properties</a:t>
            </a:r>
          </a:p>
          <a:p>
            <a:pPr algn="just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Order obstructions </a:t>
            </a:r>
            <a:r>
              <a:rPr lang="en-US" b="1" dirty="0" smtClean="0"/>
              <a:t>interact</a:t>
            </a:r>
            <a:r>
              <a:rPr lang="en-US" dirty="0" smtClean="0"/>
              <a:t> &amp; </a:t>
            </a:r>
            <a:r>
              <a:rPr lang="en-US" b="1" dirty="0" smtClean="0"/>
              <a:t>resonate</a:t>
            </a:r>
            <a:r>
              <a:rPr lang="en-US" dirty="0" smtClean="0"/>
              <a:t> to more complex level of 2</a:t>
            </a:r>
            <a:r>
              <a:rPr lang="en-US" baseline="30000" dirty="0" smtClean="0"/>
              <a:t>nd</a:t>
            </a:r>
            <a:r>
              <a:rPr lang="en-US" dirty="0" smtClean="0"/>
              <a:t> order obstructions – Emergent II</a:t>
            </a:r>
          </a:p>
          <a:p>
            <a:pPr algn="just"/>
            <a:r>
              <a:rPr lang="en-US" b="1" dirty="0" smtClean="0"/>
              <a:t>Each subsystem </a:t>
            </a:r>
            <a:r>
              <a:rPr lang="en-US" dirty="0" smtClean="0"/>
              <a:t>can co-produce 2</a:t>
            </a:r>
            <a:r>
              <a:rPr lang="en-US" baseline="30000" dirty="0" smtClean="0"/>
              <a:t>nd</a:t>
            </a:r>
            <a:r>
              <a:rPr lang="en-US" dirty="0" smtClean="0"/>
              <a:t> order obstructions developing a mess/knot of sets of problems</a:t>
            </a:r>
          </a:p>
          <a:p>
            <a:pPr algn="just"/>
            <a:r>
              <a:rPr lang="en-US" dirty="0" smtClean="0"/>
              <a:t>Knots can’t be solved  - n0 cause effect exists</a:t>
            </a:r>
          </a:p>
          <a:p>
            <a:pPr algn="just"/>
            <a:r>
              <a:rPr lang="en-US" dirty="0" smtClean="0"/>
              <a:t>Knots are not a sum of parts - </a:t>
            </a:r>
            <a:r>
              <a:rPr lang="en-US" b="1" dirty="0" smtClean="0"/>
              <a:t>efficiency of parts does not improve efficiency of whole system</a:t>
            </a:r>
            <a:endParaRPr lang="en-GB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Order complexity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686800" cy="4389120"/>
          </a:xfrm>
        </p:spPr>
        <p:txBody>
          <a:bodyPr>
            <a:normAutofit/>
          </a:bodyPr>
          <a:lstStyle/>
          <a:p>
            <a:r>
              <a:rPr lang="en-US" dirty="0" smtClean="0"/>
              <a:t>Change in 1 or more components of system can have unpredictable outcomes, Emergent II properties</a:t>
            </a:r>
          </a:p>
          <a:p>
            <a:r>
              <a:rPr lang="en-US" dirty="0" smtClean="0"/>
              <a:t>Outcomes can be contradictory &amp; </a:t>
            </a:r>
            <a:r>
              <a:rPr lang="en-US" b="1" dirty="0" smtClean="0"/>
              <a:t>counter-intuitive</a:t>
            </a:r>
          </a:p>
          <a:p>
            <a:r>
              <a:rPr lang="en-US" dirty="0" smtClean="0"/>
              <a:t>Outcomes unexpected/unplanned/</a:t>
            </a:r>
            <a:r>
              <a:rPr lang="en-US" b="1" dirty="0" smtClean="0"/>
              <a:t>unmanageable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Order obstructions can’t renew/change/improve </a:t>
            </a:r>
            <a:r>
              <a:rPr lang="en-US" b="1" dirty="0" smtClean="0"/>
              <a:t>itself</a:t>
            </a:r>
          </a:p>
          <a:p>
            <a:r>
              <a:rPr lang="en-US" dirty="0" smtClean="0"/>
              <a:t>Corruption strengthens corruption</a:t>
            </a:r>
          </a:p>
          <a:p>
            <a:r>
              <a:rPr lang="en-US" dirty="0" smtClean="0"/>
              <a:t>History of corruption develops that created vicious cycles reinforced by </a:t>
            </a:r>
            <a:r>
              <a:rPr lang="en-US" b="1" dirty="0" smtClean="0"/>
              <a:t>negative recurring behaviour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Dimensions of complex systems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Governance </a:t>
            </a:r>
          </a:p>
          <a:p>
            <a:r>
              <a:rPr lang="en-US" dirty="0" smtClean="0"/>
              <a:t>Purpose </a:t>
            </a:r>
          </a:p>
          <a:p>
            <a:r>
              <a:rPr lang="en-US" dirty="0" smtClean="0"/>
              <a:t>Structure</a:t>
            </a:r>
          </a:p>
          <a:p>
            <a:r>
              <a:rPr lang="en-US" dirty="0" smtClean="0"/>
              <a:t>Context </a:t>
            </a:r>
          </a:p>
          <a:p>
            <a:r>
              <a:rPr lang="en-US" dirty="0" smtClean="0"/>
              <a:t>Processes </a:t>
            </a:r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Dissolving complex systems</a:t>
            </a:r>
            <a:endParaRPr lang="en-GB" dirty="0"/>
          </a:p>
        </p:txBody>
      </p:sp>
      <p:pic>
        <p:nvPicPr>
          <p:cNvPr id="4" name="Picture 5" descr="G:\PhD\2011\Latest\Tables\Figure 2.1 Dissolving Complex System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052736"/>
            <a:ext cx="7740353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situation</a:t>
            </a:r>
            <a:endParaRPr lang="en-GB" dirty="0" smtClean="0"/>
          </a:p>
        </p:txBody>
      </p:sp>
      <p:sp>
        <p:nvSpPr>
          <p:cNvPr id="9219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vantGarde Bk BT" pitchFamily="34" charset="0"/>
              <a:buNone/>
            </a:pPr>
            <a:r>
              <a:rPr lang="en-GB" dirty="0" smtClean="0"/>
              <a:t>   </a:t>
            </a:r>
            <a:r>
              <a:rPr lang="en-GB" sz="2400" dirty="0" smtClean="0"/>
              <a:t>Corruption is </a:t>
            </a:r>
            <a:r>
              <a:rPr lang="en-GB" sz="2400" b="1" dirty="0" smtClean="0"/>
              <a:t>systemically</a:t>
            </a:r>
            <a:r>
              <a:rPr lang="en-GB" sz="2400" dirty="0" smtClean="0"/>
              <a:t> bonded in social processes becoming both the creator &amp; consequence of a very complex &amp; general problem situation of ingrained deviate social behaviour, making it a ‘</a:t>
            </a:r>
            <a:r>
              <a:rPr lang="en-GB" sz="2400" b="1" dirty="0" smtClean="0"/>
              <a:t>cross-cutting issue</a:t>
            </a:r>
            <a:r>
              <a:rPr lang="en-GB" sz="2400" dirty="0" smtClean="0"/>
              <a:t>’</a:t>
            </a:r>
          </a:p>
        </p:txBody>
      </p:sp>
      <p:pic>
        <p:nvPicPr>
          <p:cNvPr id="922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3573017"/>
            <a:ext cx="7129463" cy="2872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Dissolving corruption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Multi-disciplinary problem situation &amp; </a:t>
            </a:r>
            <a:r>
              <a:rPr lang="en-US" b="1" dirty="0" smtClean="0"/>
              <a:t>multi-disciplinary approach</a:t>
            </a:r>
            <a:r>
              <a:rPr lang="en-US" dirty="0" smtClean="0"/>
              <a:t> </a:t>
            </a:r>
            <a:r>
              <a:rPr lang="en-US" dirty="0" smtClean="0"/>
              <a:t>for addressing cross-cutting issues e.g. </a:t>
            </a:r>
            <a:r>
              <a:rPr lang="en-US" dirty="0" smtClean="0"/>
              <a:t>poverty development &amp; corruption</a:t>
            </a:r>
            <a:endParaRPr lang="en-US" dirty="0" smtClean="0"/>
          </a:p>
          <a:p>
            <a:pPr algn="just"/>
            <a:r>
              <a:rPr lang="en-US" dirty="0" smtClean="0"/>
              <a:t>Convergence of integration (jell) and differentiation (specialisation) for sustainable development</a:t>
            </a:r>
            <a:endParaRPr lang="en-US" dirty="0" smtClean="0"/>
          </a:p>
          <a:p>
            <a:pPr algn="just"/>
            <a:r>
              <a:rPr lang="en-US" dirty="0" smtClean="0"/>
              <a:t>Create </a:t>
            </a:r>
            <a:r>
              <a:rPr lang="en-US" b="1" dirty="0" smtClean="0"/>
              <a:t>environment </a:t>
            </a:r>
            <a:r>
              <a:rPr lang="en-US" dirty="0" smtClean="0"/>
              <a:t>conducive for new &amp; </a:t>
            </a:r>
            <a:r>
              <a:rPr lang="en-US" dirty="0" smtClean="0"/>
              <a:t>sustainable </a:t>
            </a:r>
            <a:r>
              <a:rPr lang="en-US" dirty="0" smtClean="0"/>
              <a:t>culture</a:t>
            </a:r>
          </a:p>
          <a:p>
            <a:pPr algn="just"/>
            <a:r>
              <a:rPr lang="en-US" dirty="0" smtClean="0"/>
              <a:t>Structural - change </a:t>
            </a:r>
            <a:r>
              <a:rPr lang="en-US" b="1" dirty="0" smtClean="0"/>
              <a:t>interactions </a:t>
            </a:r>
            <a:r>
              <a:rPr lang="en-US" dirty="0" smtClean="0"/>
              <a:t>of components </a:t>
            </a:r>
            <a:r>
              <a:rPr lang="en-US" dirty="0" smtClean="0"/>
              <a:t>(millions)</a:t>
            </a:r>
            <a:endParaRPr lang="en-US" dirty="0" smtClean="0"/>
          </a:p>
          <a:p>
            <a:pPr algn="just"/>
            <a:r>
              <a:rPr lang="en-US" b="1" dirty="0" smtClean="0"/>
              <a:t>Blending </a:t>
            </a:r>
            <a:r>
              <a:rPr lang="en-US" dirty="0" smtClean="0"/>
              <a:t>hard &amp; soft/formal &amp; informal approaches &amp; strategies </a:t>
            </a:r>
          </a:p>
          <a:p>
            <a:pPr algn="just"/>
            <a:r>
              <a:rPr lang="en-US" b="1" dirty="0" smtClean="0"/>
              <a:t>Balancing</a:t>
            </a:r>
            <a:r>
              <a:rPr lang="en-US" dirty="0" smtClean="0"/>
              <a:t> 5 dimensions of complex </a:t>
            </a:r>
            <a:r>
              <a:rPr lang="en-US" dirty="0" smtClean="0"/>
              <a:t>systems </a:t>
            </a:r>
          </a:p>
          <a:p>
            <a:pPr algn="just"/>
            <a:r>
              <a:rPr lang="en-US" b="1" dirty="0" smtClean="0"/>
              <a:t>Closing gaps </a:t>
            </a:r>
            <a:r>
              <a:rPr lang="en-US" dirty="0" smtClean="0"/>
              <a:t>e.g. </a:t>
            </a:r>
            <a:r>
              <a:rPr lang="en-US" dirty="0" smtClean="0"/>
              <a:t>knowledge/science/techn</a:t>
            </a:r>
            <a:r>
              <a:rPr lang="en-US" dirty="0" smtClean="0"/>
              <a:t>o</a:t>
            </a:r>
            <a:r>
              <a:rPr lang="en-US" dirty="0" smtClean="0"/>
              <a:t> </a:t>
            </a:r>
            <a:r>
              <a:rPr lang="en-US" b="1" dirty="0" smtClean="0"/>
              <a:t>vs</a:t>
            </a:r>
            <a:r>
              <a:rPr lang="en-US" dirty="0" smtClean="0"/>
              <a:t> unknown spirituality</a:t>
            </a:r>
            <a:endParaRPr lang="en-US" dirty="0" smtClean="0"/>
          </a:p>
          <a:p>
            <a:pPr algn="just"/>
            <a:r>
              <a:rPr lang="en-US" dirty="0" smtClean="0"/>
              <a:t>Human </a:t>
            </a:r>
            <a:r>
              <a:rPr lang="en-US" b="1" dirty="0" smtClean="0"/>
              <a:t>behavioral changes </a:t>
            </a:r>
            <a:r>
              <a:rPr lang="en-US" dirty="0" smtClean="0"/>
              <a:t>– increase flow of info; motivation &amp; penalties; risks &amp; rewards’; culture &amp; power  </a:t>
            </a:r>
          </a:p>
          <a:p>
            <a:pPr algn="just"/>
            <a:r>
              <a:rPr lang="en-US" b="1" dirty="0" smtClean="0"/>
              <a:t>Inspiring </a:t>
            </a:r>
            <a:r>
              <a:rPr lang="en-US" dirty="0" smtClean="0"/>
              <a:t>innovative creative</a:t>
            </a:r>
            <a:r>
              <a:rPr lang="en-US" b="1" dirty="0" smtClean="0"/>
              <a:t> </a:t>
            </a:r>
            <a:r>
              <a:rPr lang="en-US" dirty="0" smtClean="0"/>
              <a:t>a</a:t>
            </a:r>
            <a:r>
              <a:rPr lang="en-US" b="1" dirty="0" smtClean="0"/>
              <a:t> marketable ‘cool’</a:t>
            </a:r>
            <a:r>
              <a:rPr lang="en-US" dirty="0" smtClean="0"/>
              <a:t> strategies for leveraging of perceptions &amp; propensities for systemic outcome</a:t>
            </a:r>
            <a:endParaRPr lang="en-US" dirty="0" smtClean="0"/>
          </a:p>
          <a:p>
            <a:pPr algn="just"/>
            <a:endParaRPr lang="en-US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Dissolving corruption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pPr algn="just">
              <a:buNone/>
            </a:pPr>
            <a:r>
              <a:rPr lang="en-US" dirty="0" smtClean="0"/>
              <a:t>Scenario planning </a:t>
            </a:r>
          </a:p>
          <a:p>
            <a:pPr algn="just">
              <a:buNone/>
            </a:pPr>
            <a:r>
              <a:rPr lang="en-US" dirty="0" smtClean="0"/>
              <a:t>For change management strategies, identify:</a:t>
            </a:r>
          </a:p>
          <a:p>
            <a:pPr algn="just"/>
            <a:r>
              <a:rPr lang="en-US" dirty="0" smtClean="0"/>
              <a:t>Key </a:t>
            </a:r>
            <a:r>
              <a:rPr lang="en-US" b="1" dirty="0" smtClean="0"/>
              <a:t>drivers </a:t>
            </a:r>
            <a:r>
              <a:rPr lang="en-US" dirty="0" smtClean="0"/>
              <a:t>e.g. motivation &amp; commitment &amp; citizen involvement/investment to develop social consciousness</a:t>
            </a:r>
            <a:endParaRPr lang="en-US" dirty="0" smtClean="0"/>
          </a:p>
          <a:p>
            <a:pPr algn="just"/>
            <a:r>
              <a:rPr lang="en-US" dirty="0" smtClean="0"/>
              <a:t>Key </a:t>
            </a:r>
            <a:r>
              <a:rPr lang="en-US" b="1" dirty="0" smtClean="0"/>
              <a:t>uncertainties </a:t>
            </a:r>
            <a:r>
              <a:rPr lang="en-US" dirty="0" smtClean="0"/>
              <a:t>how parts of system interact &amp; respond to change strategies e.g. increased policing vs illegitimate political system</a:t>
            </a:r>
            <a:endParaRPr lang="en-US" dirty="0" smtClean="0"/>
          </a:p>
          <a:p>
            <a:pPr algn="just"/>
            <a:r>
              <a:rPr lang="en-US" dirty="0" smtClean="0"/>
              <a:t>Key interventions</a:t>
            </a:r>
            <a:r>
              <a:rPr lang="en-US" b="1" dirty="0" smtClean="0"/>
              <a:t>/ leverage </a:t>
            </a:r>
            <a:r>
              <a:rPr lang="en-US" b="1" dirty="0" smtClean="0"/>
              <a:t>points </a:t>
            </a:r>
            <a:r>
              <a:rPr lang="en-US" dirty="0" smtClean="0"/>
              <a:t>e.g. Police Inland Revenue Parliament Procurement</a:t>
            </a:r>
            <a:endParaRPr lang="en-US" dirty="0" smtClean="0"/>
          </a:p>
          <a:p>
            <a:pPr algn="just">
              <a:buNone/>
            </a:pPr>
            <a:r>
              <a:rPr lang="en-US" b="1" dirty="0" smtClean="0"/>
              <a:t>National Integrity </a:t>
            </a:r>
            <a:r>
              <a:rPr lang="en-US" b="1" dirty="0" smtClean="0"/>
              <a:t>Systems  </a:t>
            </a:r>
            <a:r>
              <a:rPr lang="en-US" dirty="0" smtClean="0"/>
              <a:t>for building trust – TI e.g. 11 pillars of Greek Temple</a:t>
            </a:r>
          </a:p>
          <a:p>
            <a:pPr algn="just">
              <a:buNone/>
            </a:pPr>
            <a:r>
              <a:rPr lang="en-US" dirty="0" err="1" smtClean="0"/>
              <a:t>Institutionalising</a:t>
            </a:r>
            <a:r>
              <a:rPr lang="en-US" dirty="0" smtClean="0"/>
              <a:t> </a:t>
            </a:r>
            <a:r>
              <a:rPr lang="en-US" dirty="0" err="1" smtClean="0"/>
              <a:t>personalising</a:t>
            </a:r>
            <a:r>
              <a:rPr lang="en-US" dirty="0" smtClean="0"/>
              <a:t> &amp; tailoring universal ethical values to meet subculture </a:t>
            </a:r>
            <a:r>
              <a:rPr lang="en-US" b="1" dirty="0" smtClean="0"/>
              <a:t>differentiation and convergence </a:t>
            </a:r>
            <a:r>
              <a:rPr lang="en-US" dirty="0" smtClean="0"/>
              <a:t>e.g. development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Common denominators of </a:t>
            </a:r>
            <a:r>
              <a:rPr lang="en-US" b="1" dirty="0" smtClean="0"/>
              <a:t>comparative best practices </a:t>
            </a:r>
            <a:r>
              <a:rPr lang="en-US" dirty="0" smtClean="0"/>
              <a:t>USA &amp; UK, HK &amp; Singapore reforms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6019800" y="5867400"/>
            <a:ext cx="28321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/>
            <a:endParaRPr kumimoji="1" lang="en-US" sz="2400" b="0" dirty="0"/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5029200" y="990600"/>
            <a:ext cx="41148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kumimoji="1" lang="en-US" b="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457200"/>
            <a:ext cx="7772400" cy="1143000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kumimoji="1" lang="en-GB" sz="4400" b="0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827584" y="1371600"/>
          <a:ext cx="7632204" cy="5114925"/>
        </p:xfrm>
        <a:graphic>
          <a:graphicData uri="http://schemas.openxmlformats.org/presentationml/2006/ole">
            <p:oleObj spid="_x0000_s4098" name="Photo Editor Photo" r:id="rId3" imgW="6819048" imgH="5114286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Corruption &amp; organised crime</a:t>
            </a:r>
            <a:endParaRPr lang="en-GB" dirty="0" smtClean="0"/>
          </a:p>
        </p:txBody>
      </p:sp>
      <p:sp>
        <p:nvSpPr>
          <p:cNvPr id="14339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sz="2400" dirty="0" smtClean="0"/>
              <a:t>Nexus between systemic corruption, local organised crime, transnational organised crime &amp; globalisation</a:t>
            </a:r>
          </a:p>
          <a:p>
            <a:pPr algn="just"/>
            <a:r>
              <a:rPr lang="en-GB" sz="2400" dirty="0" smtClean="0"/>
              <a:t>Not only an inter-connectedness but also an </a:t>
            </a:r>
            <a:r>
              <a:rPr lang="en-GB" sz="2400" b="1" dirty="0" smtClean="0"/>
              <a:t>inter-relatedness &amp; an inter-dependency &amp; subversiveness</a:t>
            </a:r>
          </a:p>
        </p:txBody>
      </p:sp>
      <p:pic>
        <p:nvPicPr>
          <p:cNvPr id="14340" name="Picture 4" descr="F:\PHOTOS\Iceberg 2.jpg"/>
          <p:cNvPicPr>
            <a:picLocks noChangeAspect="1" noChangeArrowheads="1"/>
          </p:cNvPicPr>
          <p:nvPr/>
        </p:nvPicPr>
        <p:blipFill>
          <a:blip r:embed="rId2" cstate="print"/>
          <a:srcRect t="1106"/>
          <a:stretch>
            <a:fillRect/>
          </a:stretch>
        </p:blipFill>
        <p:spPr bwMode="auto">
          <a:xfrm>
            <a:off x="1116013" y="3716338"/>
            <a:ext cx="7272337" cy="280828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WB approaches to Corruption </a:t>
            </a:r>
            <a:endParaRPr lang="en-GB" dirty="0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 smtClean="0"/>
              <a:t>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definition - limited to public office, adjusted definition - in both </a:t>
            </a:r>
            <a:r>
              <a:rPr lang="en-US" sz="2400" b="1" dirty="0" smtClean="0"/>
              <a:t>public</a:t>
            </a:r>
            <a:r>
              <a:rPr lang="en-US" sz="2400" dirty="0" smtClean="0"/>
              <a:t> and private office, changed description to  abuse of </a:t>
            </a:r>
            <a:r>
              <a:rPr lang="en-US" sz="2400" b="1" dirty="0" smtClean="0"/>
              <a:t>office</a:t>
            </a:r>
            <a:r>
              <a:rPr lang="en-US" sz="2400" dirty="0" smtClean="0"/>
              <a:t> for private gain </a:t>
            </a:r>
          </a:p>
          <a:p>
            <a:pPr algn="just"/>
            <a:r>
              <a:rPr lang="en-US" sz="2400" dirty="0" smtClean="0"/>
              <a:t>Still fails to acknowledge </a:t>
            </a:r>
            <a:r>
              <a:rPr lang="en-US" sz="2400" b="1" dirty="0" smtClean="0"/>
              <a:t>systemic</a:t>
            </a:r>
            <a:r>
              <a:rPr lang="en-US" sz="2400" dirty="0" smtClean="0"/>
              <a:t> nature of corruption</a:t>
            </a:r>
            <a:endParaRPr lang="en-GB" dirty="0" smtClean="0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7" y="3716338"/>
            <a:ext cx="7344172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84213" y="620713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 Approaches to Corruption</a:t>
            </a:r>
            <a:endParaRPr lang="en-GB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84213" y="1844675"/>
            <a:ext cx="7772400" cy="4114800"/>
          </a:xfrm>
        </p:spPr>
        <p:txBody>
          <a:bodyPr/>
          <a:lstStyle/>
          <a:p>
            <a:pPr algn="just"/>
            <a:endParaRPr lang="en-GB" sz="2400" dirty="0" smtClean="0"/>
          </a:p>
          <a:p>
            <a:pPr algn="just"/>
            <a:r>
              <a:rPr lang="en-GB" sz="2400" b="1" dirty="0" smtClean="0"/>
              <a:t>Systemic corruption </a:t>
            </a:r>
            <a:r>
              <a:rPr lang="en-GB" sz="2400" i="1" dirty="0" smtClean="0"/>
              <a:t>vs</a:t>
            </a:r>
            <a:r>
              <a:rPr lang="en-GB" sz="2400" dirty="0" smtClean="0"/>
              <a:t> ‘accidental corruption’ -corruption within sphere of individuals – demonstrates working of decision making systems, action systems &amp; rule systems </a:t>
            </a:r>
          </a:p>
          <a:p>
            <a:pPr algn="just"/>
            <a:r>
              <a:rPr lang="en-GB" sz="2400" dirty="0" smtClean="0"/>
              <a:t>Reference is sometimes made to ‘corruption as a </a:t>
            </a:r>
            <a:r>
              <a:rPr lang="en-GB" sz="2400" b="1" dirty="0" smtClean="0"/>
              <a:t>culture</a:t>
            </a:r>
            <a:r>
              <a:rPr lang="en-GB" sz="2400" dirty="0" smtClean="0"/>
              <a:t>’ &amp; ‘corruption as a </a:t>
            </a:r>
            <a:r>
              <a:rPr lang="en-GB" sz="2400" b="1" dirty="0" smtClean="0"/>
              <a:t>social pathology</a:t>
            </a:r>
            <a:r>
              <a:rPr lang="en-GB" sz="2400" dirty="0" smtClean="0"/>
              <a:t>’. </a:t>
            </a:r>
          </a:p>
          <a:p>
            <a:pPr algn="just"/>
            <a:r>
              <a:rPr lang="en-GB" sz="2400" dirty="0" smtClean="0"/>
              <a:t>Discourse about nature &amp; impact of corruption focuses very strongly on its systemic nature. Evident in  </a:t>
            </a:r>
            <a:r>
              <a:rPr lang="en-GB" sz="2400" b="1" dirty="0" smtClean="0"/>
              <a:t>metaphors </a:t>
            </a:r>
            <a:r>
              <a:rPr lang="en-GB" sz="2400" dirty="0" smtClean="0"/>
              <a:t>of cancer &amp; HIV/AIDS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 			</a:t>
            </a:r>
            <a:r>
              <a:rPr lang="en-US" sz="2800" dirty="0" smtClean="0"/>
              <a:t>To…</a:t>
            </a:r>
            <a:endParaRPr lang="en-GB" sz="2800" dirty="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8458200" cy="4114800"/>
          </a:xfrm>
        </p:spPr>
        <p:txBody>
          <a:bodyPr/>
          <a:lstStyle/>
          <a:p>
            <a:pPr lvl="1" algn="just"/>
            <a:r>
              <a:rPr lang="en-GB" sz="2400" dirty="0" smtClean="0"/>
              <a:t>Specify </a:t>
            </a:r>
            <a:r>
              <a:rPr lang="en-GB" sz="2400" b="1" dirty="0" smtClean="0"/>
              <a:t>nature &amp; character </a:t>
            </a:r>
            <a:r>
              <a:rPr lang="en-GB" sz="2400" dirty="0" smtClean="0"/>
              <a:t>of corruption</a:t>
            </a:r>
          </a:p>
          <a:p>
            <a:pPr lvl="1" algn="just"/>
            <a:r>
              <a:rPr lang="en-GB" sz="2400" dirty="0" smtClean="0"/>
              <a:t>Identify </a:t>
            </a:r>
            <a:r>
              <a:rPr lang="en-GB" sz="2400" b="1" dirty="0" smtClean="0"/>
              <a:t>co-producers</a:t>
            </a:r>
            <a:r>
              <a:rPr lang="en-GB" sz="2400" dirty="0" smtClean="0"/>
              <a:t> of corruption, their negative impacts on development</a:t>
            </a:r>
          </a:p>
          <a:p>
            <a:pPr lvl="1" algn="just"/>
            <a:r>
              <a:rPr lang="en-GB" sz="2400" dirty="0" smtClean="0"/>
              <a:t>Construct a </a:t>
            </a:r>
            <a:r>
              <a:rPr lang="en-GB" sz="2400" b="1" dirty="0" smtClean="0"/>
              <a:t>conceptual framework </a:t>
            </a:r>
            <a:r>
              <a:rPr lang="en-GB" sz="2400" dirty="0" smtClean="0"/>
              <a:t>for understanding systemic  </a:t>
            </a:r>
            <a:r>
              <a:rPr lang="en-GB" dirty="0" smtClean="0"/>
              <a:t>corruption</a:t>
            </a:r>
            <a:endParaRPr lang="en-GB" sz="2400" dirty="0" smtClean="0"/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 smtClean="0"/>
              <a:t>Hermeneutics  	          - interpretation of text             </a:t>
            </a:r>
          </a:p>
          <a:p>
            <a:pPr algn="just"/>
            <a:r>
              <a:rPr lang="en-US" sz="2400" dirty="0" smtClean="0"/>
              <a:t>Conceptual analysis        - contextualising</a:t>
            </a:r>
          </a:p>
          <a:p>
            <a:pPr algn="just">
              <a:buNone/>
            </a:pPr>
            <a:r>
              <a:rPr lang="en-US" sz="2400" dirty="0" smtClean="0"/>
              <a:t>				          - definitions </a:t>
            </a:r>
          </a:p>
          <a:p>
            <a:pPr algn="just">
              <a:buFont typeface="AvantGarde Bk BT" pitchFamily="34" charset="0"/>
              <a:buNone/>
            </a:pPr>
            <a:r>
              <a:rPr lang="en-US" sz="2400" dirty="0" smtClean="0"/>
              <a:t>                                              - descriptions</a:t>
            </a:r>
          </a:p>
          <a:p>
            <a:pPr algn="just"/>
            <a:r>
              <a:rPr lang="en-US" sz="2400" dirty="0" smtClean="0"/>
              <a:t>Experiential </a:t>
            </a:r>
          </a:p>
          <a:p>
            <a:pPr algn="just">
              <a:buFont typeface="AvantGarde Bk BT" pitchFamily="34" charset="0"/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Framework </a:t>
            </a:r>
            <a:endParaRPr lang="en-GB" dirty="0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400" b="1" dirty="0" smtClean="0"/>
              <a:t>Systems dynamics </a:t>
            </a:r>
          </a:p>
          <a:p>
            <a:pPr algn="just">
              <a:buNone/>
            </a:pPr>
            <a:r>
              <a:rPr lang="en-US" sz="2400" b="1" dirty="0" smtClean="0"/>
              <a:t>		</a:t>
            </a:r>
            <a:r>
              <a:rPr lang="en-US" sz="2400" dirty="0" smtClean="0"/>
              <a:t>– for providing conceptual clarity </a:t>
            </a:r>
          </a:p>
          <a:p>
            <a:pPr algn="just">
              <a:buNone/>
            </a:pPr>
            <a:r>
              <a:rPr lang="en-US" sz="2400" dirty="0" smtClean="0"/>
              <a:t>		- idealised design &amp; stakeholder planning approach  		Ackoff &amp; </a:t>
            </a:r>
          </a:p>
          <a:p>
            <a:pPr algn="just">
              <a:buNone/>
            </a:pPr>
            <a:r>
              <a:rPr lang="en-US" sz="2400" dirty="0" smtClean="0"/>
              <a:t>			Gharajedaghi (key ‘practitioner-scholar’)</a:t>
            </a:r>
          </a:p>
          <a:p>
            <a:pPr algn="just"/>
            <a:r>
              <a:rPr lang="en-US" sz="2400" b="1" dirty="0" smtClean="0"/>
              <a:t>Complex systems/complexity </a:t>
            </a:r>
          </a:p>
          <a:p>
            <a:pPr algn="just">
              <a:buNone/>
            </a:pPr>
            <a:r>
              <a:rPr lang="en-US" sz="2400" b="1" dirty="0" smtClean="0"/>
              <a:t>		- </a:t>
            </a:r>
            <a:r>
              <a:rPr lang="en-US" sz="2400" dirty="0" smtClean="0"/>
              <a:t> to identify co-producers</a:t>
            </a:r>
          </a:p>
          <a:p>
            <a:pPr algn="just">
              <a:buNone/>
            </a:pPr>
            <a:r>
              <a:rPr lang="en-US" sz="2400" dirty="0" smtClean="0"/>
              <a:t> 		- to dissolve problem situations </a:t>
            </a:r>
          </a:p>
          <a:p>
            <a:pPr algn="just">
              <a:buNone/>
            </a:pPr>
            <a:r>
              <a:rPr lang="en-US" sz="2400" dirty="0" smtClean="0"/>
              <a:t>			</a:t>
            </a:r>
            <a:r>
              <a:rPr lang="en-GB" sz="2400" dirty="0" smtClean="0"/>
              <a:t>conceptual clarity &amp; articulating </a:t>
            </a:r>
          </a:p>
          <a:p>
            <a:pPr algn="just">
              <a:buNone/>
            </a:pPr>
            <a:r>
              <a:rPr lang="en-GB" sz="2400" dirty="0" smtClean="0"/>
              <a:t>			defining key concepts in addressing systemic 		problem situations 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21944</TotalTime>
  <Words>1389</Words>
  <Application>Microsoft Office PowerPoint</Application>
  <PresentationFormat>On-screen Show (4:3)</PresentationFormat>
  <Paragraphs>167</Paragraphs>
  <Slides>32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5" baseType="lpstr">
      <vt:lpstr>Flow</vt:lpstr>
      <vt:lpstr>Presentation</vt:lpstr>
      <vt:lpstr>Photo Editor Photo</vt:lpstr>
      <vt:lpstr>UNDERSTANDING SYSTEMIC CORRUPTION  </vt:lpstr>
      <vt:lpstr>Problem situation</vt:lpstr>
      <vt:lpstr>Problem situation</vt:lpstr>
      <vt:lpstr>Corruption &amp; organised crime</vt:lpstr>
      <vt:lpstr>WB approaches to Corruption </vt:lpstr>
      <vt:lpstr> Approaches to Corruption</vt:lpstr>
      <vt:lpstr>Objectives     To…</vt:lpstr>
      <vt:lpstr>Methodology</vt:lpstr>
      <vt:lpstr>Research Framework </vt:lpstr>
      <vt:lpstr>Concept clarification </vt:lpstr>
      <vt:lpstr>Integrity</vt:lpstr>
      <vt:lpstr>Integrity</vt:lpstr>
      <vt:lpstr>Corruption</vt:lpstr>
      <vt:lpstr>Corruption vs Integrity</vt:lpstr>
      <vt:lpstr>Systemic corruption</vt:lpstr>
      <vt:lpstr>Systems </vt:lpstr>
      <vt:lpstr>Development</vt:lpstr>
      <vt:lpstr>Systems concepts</vt:lpstr>
      <vt:lpstr> Types of systems</vt:lpstr>
      <vt:lpstr>Co-producers </vt:lpstr>
      <vt:lpstr>Co-producers</vt:lpstr>
      <vt:lpstr>Co-producers</vt:lpstr>
      <vt:lpstr>Five dimensional design</vt:lpstr>
      <vt:lpstr>Impact on development  </vt:lpstr>
      <vt:lpstr>Impact of corruption on social system</vt:lpstr>
      <vt:lpstr>2nd Order Obstructions</vt:lpstr>
      <vt:lpstr>2nd Order complexity</vt:lpstr>
      <vt:lpstr>Dimensions of complex systems</vt:lpstr>
      <vt:lpstr>Dissolving complex systems</vt:lpstr>
      <vt:lpstr>Dissolving corruption</vt:lpstr>
      <vt:lpstr>Dissolving corruption</vt:lpstr>
      <vt:lpstr>Slide 32</vt:lpstr>
    </vt:vector>
  </TitlesOfParts>
  <Company>MAWRD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PAGE</dc:title>
  <dc:creator>MARINA</dc:creator>
  <cp:lastModifiedBy>user</cp:lastModifiedBy>
  <cp:revision>356</cp:revision>
  <cp:lastPrinted>2001-06-18T15:26:10Z</cp:lastPrinted>
  <dcterms:created xsi:type="dcterms:W3CDTF">2000-09-06T07:51:50Z</dcterms:created>
  <dcterms:modified xsi:type="dcterms:W3CDTF">2012-04-02T20:37:50Z</dcterms:modified>
</cp:coreProperties>
</file>